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4" r:id="rId9"/>
    <p:sldId id="265" r:id="rId10"/>
    <p:sldId id="263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A00"/>
    <a:srgbClr val="FFDB4C"/>
    <a:srgbClr val="F8C2B9"/>
    <a:srgbClr val="9EC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4" d="100"/>
          <a:sy n="54" d="100"/>
        </p:scale>
        <p:origin x="2564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9FA45-2F61-4C7A-B0EB-594F22D01908}" type="datetimeFigureOut">
              <a:rPr lang="cs-CZ" smtClean="0"/>
              <a:t>16.03.2026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1301E-AA38-49ED-8D13-9288CEA317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58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1301E-AA38-49ED-8D13-9288CEA3176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642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1301E-AA38-49ED-8D13-9288CEA3176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58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1301E-AA38-49ED-8D13-9288CEA3176E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2646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1301E-AA38-49ED-8D13-9288CEA3176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5366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1301E-AA38-49ED-8D13-9288CEA3176E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9441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1301E-AA38-49ED-8D13-9288CEA3176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0129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1301E-AA38-49ED-8D13-9288CEA3176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0001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1301E-AA38-49ED-8D13-9288CEA3176E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171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1301E-AA38-49ED-8D13-9288CEA3176E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612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84DC64-F1BC-581F-2FA4-10ADCD544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AD53EF7-3E36-E5D6-2C9C-EA7340282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9F271D-1CBB-53A7-A64A-81B3F6AB5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4AEF6-8E00-4B3A-9D7F-C3BCEB8B5A84}" type="datetimeFigureOut">
              <a:rPr lang="cs-CZ" smtClean="0"/>
              <a:t>16.03.2026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67E774-46C7-0679-A545-3BAFCAEA4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6FDDDA-F56D-D5D2-584E-0C4FEEB4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BAF13-D394-4782-80A7-6AE08E05DF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0510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08F0FE-6966-3B99-15FB-6477F759B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C1935CB-D9AF-F705-7DDC-AE9B09A6F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560E95-B752-2B07-B469-345DB56B7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4AEF6-8E00-4B3A-9D7F-C3BCEB8B5A84}" type="datetimeFigureOut">
              <a:rPr lang="cs-CZ" smtClean="0"/>
              <a:t>16.03.2026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2E09820-2B34-585F-2426-97A455636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1350C2-1C79-CD3D-860F-145B1D187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BAF13-D394-4782-80A7-6AE08E05DF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337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2D02E1D-05D9-369C-2B62-4C9592848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154A215-EF99-C262-4467-0205E4247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9E2210-D6A0-9D0C-D872-F039D29B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4AEF6-8E00-4B3A-9D7F-C3BCEB8B5A84}" type="datetimeFigureOut">
              <a:rPr lang="cs-CZ" smtClean="0"/>
              <a:t>16.03.2026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B6B163-2213-71AF-A062-9223C2291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8B1701-679C-9EA6-60AA-A01EA95B6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BAF13-D394-4782-80A7-6AE08E05DF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020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833-44B2-2973-FDE9-C59A68B21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A5135B-4499-D328-1B73-0241F8095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598C14-EC40-8ECB-11EE-A71403E84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4AEF6-8E00-4B3A-9D7F-C3BCEB8B5A84}" type="datetimeFigureOut">
              <a:rPr lang="cs-CZ" smtClean="0"/>
              <a:t>16.03.2026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FC4EFB-ADBD-4D41-3A97-2FC80BC4D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0D9BDF-6355-6A24-395E-5AC1B456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BAF13-D394-4782-80A7-6AE08E05DF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4841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5B40B4-2D43-154D-D8B0-0BF59652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81A947D-B710-E85E-41D5-60CC0F72D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BF7906-1976-3AA9-D9D0-50B4E88F9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4AEF6-8E00-4B3A-9D7F-C3BCEB8B5A84}" type="datetimeFigureOut">
              <a:rPr lang="cs-CZ" smtClean="0"/>
              <a:t>16.03.2026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5627A9-604B-8526-388F-A7DCAD989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E6C07D-5E4F-8CE8-5711-978FBC8C3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BAF13-D394-4782-80A7-6AE08E05DF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355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7458B2-FAEA-8E05-CB85-121929E13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364760-C1F5-ECAC-EFF2-1A0DDA6730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BA7204-3A9A-8E2A-9A5F-20D2CE432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C66EDB6-950C-34EA-CBD4-5AC811BC9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4AEF6-8E00-4B3A-9D7F-C3BCEB8B5A84}" type="datetimeFigureOut">
              <a:rPr lang="cs-CZ" smtClean="0"/>
              <a:t>16.03.2026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2602644-09E0-75C1-7D00-34824D4C8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EF660A9-7108-5F50-8DAA-85644ADD7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BAF13-D394-4782-80A7-6AE08E05DF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6362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3998B0-14F7-340C-8014-58D042DB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5861E7D-B44C-2BB8-0383-0AA7613DC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94AFE43-086E-D6B0-A21C-3705B2AD3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1FCA926-9B5D-7F53-2EAD-D9C2C4D9E6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50CA59D-8ABB-BED1-6ADC-3C0DE8638D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8DDD32D-7F51-EAF2-2C03-3FAABCE3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4AEF6-8E00-4B3A-9D7F-C3BCEB8B5A84}" type="datetimeFigureOut">
              <a:rPr lang="cs-CZ" smtClean="0"/>
              <a:t>16.03.2026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E0AFA71-D03C-B5AC-1186-D4D62BF2E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8EB2DDA-C2C2-1213-9E89-493676ECC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BAF13-D394-4782-80A7-6AE08E05DF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55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EA1473-487E-3867-6C66-16C0B89D7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03DD4AA-EE55-35CA-EC00-F48DEF572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4AEF6-8E00-4B3A-9D7F-C3BCEB8B5A84}" type="datetimeFigureOut">
              <a:rPr lang="cs-CZ" smtClean="0"/>
              <a:t>16.03.2026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0858151-B7E0-FE21-BAA6-4277745E9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EBA3689-8695-35EC-00C5-3DFDD436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BAF13-D394-4782-80A7-6AE08E05DF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579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7316D09-B1E2-5D67-60FA-CC0892A67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4AEF6-8E00-4B3A-9D7F-C3BCEB8B5A84}" type="datetimeFigureOut">
              <a:rPr lang="cs-CZ" smtClean="0"/>
              <a:t>16.03.2026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7604F30-6932-538C-A5AA-4E0BB99F3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7F43C64-1EF3-F684-3E94-DD870F793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BAF13-D394-4782-80A7-6AE08E05DF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9175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5CBDB0-6E4E-A876-56A0-F7E071BE5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DF4383-F970-2731-5E5D-929FCBA87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BB47BBA-B51F-7FFA-B8BC-D9131F4DE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C9E55BE-5A8D-5FB3-2BC5-67E4103D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4AEF6-8E00-4B3A-9D7F-C3BCEB8B5A84}" type="datetimeFigureOut">
              <a:rPr lang="cs-CZ" smtClean="0"/>
              <a:t>16.03.2026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71A10EF-6114-001C-E918-622F3564D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C097F50-C66E-3987-D867-3C6DDE487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BAF13-D394-4782-80A7-6AE08E05DF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0083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9C3CCC-E2EE-C460-1E84-01DC1AFF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4A7D1BA-5D66-A47A-D4ED-B3B0260BCC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839ABDC-A77F-85D2-15FA-C676C44E4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500312-00CE-31C4-212F-FF5FE1B24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4AEF6-8E00-4B3A-9D7F-C3BCEB8B5A84}" type="datetimeFigureOut">
              <a:rPr lang="cs-CZ" smtClean="0"/>
              <a:t>16.03.2026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35D0C40-7DC2-F6E6-6315-28C7090DF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5D26362-7183-74D9-2A1D-C161DE72E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BAF13-D394-4782-80A7-6AE08E05DF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7192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9612651-E32C-AA57-73F5-C23021084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8D864E4-CD16-6C86-7640-C902F7B8E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C87972-BED5-8958-BC82-ADD73031D3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D4AEF6-8E00-4B3A-9D7F-C3BCEB8B5A84}" type="datetimeFigureOut">
              <a:rPr lang="cs-CZ" smtClean="0"/>
              <a:t>16.03.2026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98DB33-2128-B403-431C-213F344FD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D49B63-B4B5-868A-229C-7F199364E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1BAF13-D394-4782-80A7-6AE08E05DF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662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290159AA-3AE7-59CF-B879-1C06FB26A2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18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C81748F-FA5F-D4A6-C0A9-A157E12A67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7211" y="2234117"/>
            <a:ext cx="5718837" cy="3015461"/>
          </a:xfrm>
        </p:spPr>
        <p:txBody>
          <a:bodyPr>
            <a:normAutofit fontScale="90000"/>
          </a:bodyPr>
          <a:lstStyle/>
          <a:p>
            <a:pPr algn="l">
              <a:lnSpc>
                <a:spcPts val="5200"/>
              </a:lnSpc>
            </a:pPr>
            <a:r>
              <a:rPr lang="cs-CZ" b="1" dirty="0">
                <a:solidFill>
                  <a:srgbClr val="9EC8E9"/>
                </a:solidFill>
              </a:rPr>
              <a:t>Transparentní odměňování </a:t>
            </a:r>
            <a:br>
              <a:rPr lang="cs-CZ" b="1" dirty="0">
                <a:solidFill>
                  <a:srgbClr val="9EC8E9"/>
                </a:solidFill>
              </a:rPr>
            </a:br>
            <a:r>
              <a:rPr lang="cs-CZ" b="1" dirty="0">
                <a:solidFill>
                  <a:srgbClr val="F8C2B9"/>
                </a:solidFill>
              </a:rPr>
              <a:t>a pravidla pro digitální platformy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C4B0D87-C8A4-D58F-46FD-D2B8D49A57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7211" y="6019250"/>
            <a:ext cx="2172772" cy="484077"/>
          </a:xfrm>
        </p:spPr>
        <p:txBody>
          <a:bodyPr>
            <a:normAutofit/>
          </a:bodyPr>
          <a:lstStyle/>
          <a:p>
            <a:pPr algn="l"/>
            <a:r>
              <a:rPr lang="cs-CZ" sz="2000" dirty="0">
                <a:solidFill>
                  <a:schemeClr val="bg1"/>
                </a:solidFill>
              </a:rPr>
              <a:t>16. březen 2026</a:t>
            </a:r>
          </a:p>
        </p:txBody>
      </p:sp>
      <p:pic>
        <p:nvPicPr>
          <p:cNvPr id="21" name="Obrázek 20" descr="Obsah obrázku text, Písmo, Grafika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A5B47FD0-7CBB-E63D-2543-E367D25CE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71" y="530488"/>
            <a:ext cx="3678927" cy="1169430"/>
          </a:xfrm>
          <a:prstGeom prst="rect">
            <a:avLst/>
          </a:prstGeom>
        </p:spPr>
      </p:pic>
      <p:pic>
        <p:nvPicPr>
          <p:cNvPr id="6" name="Obrázek 5" descr="Obsah obrázku snímek obrazovky, kruh, technologie, design&#10;&#10;Obsah vygenerovaný umělou inteligencí může být nesprávný.">
            <a:extLst>
              <a:ext uri="{FF2B5EF4-FFF2-40B4-BE49-F238E27FC236}">
                <a16:creationId xmlns:a16="http://schemas.microsoft.com/office/drawing/2014/main" id="{A1AFFE90-DEFB-AE64-FAF5-05E66FBB7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46" y="0"/>
            <a:ext cx="5232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89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E9B57-3DBD-B2E6-A15E-026833FBF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07249161-78F1-2E94-9BDF-C3090CB0DE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18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E1741C-90B7-A054-0CE2-5F3E80064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7211" y="2234117"/>
            <a:ext cx="5718837" cy="3015461"/>
          </a:xfrm>
        </p:spPr>
        <p:txBody>
          <a:bodyPr>
            <a:normAutofit fontScale="90000"/>
          </a:bodyPr>
          <a:lstStyle/>
          <a:p>
            <a:pPr algn="l">
              <a:lnSpc>
                <a:spcPts val="5200"/>
              </a:lnSpc>
            </a:pPr>
            <a:r>
              <a:rPr lang="cs-CZ" b="1" dirty="0">
                <a:solidFill>
                  <a:srgbClr val="9EC8E9"/>
                </a:solidFill>
              </a:rPr>
              <a:t>Transparentní odměňování </a:t>
            </a:r>
            <a:br>
              <a:rPr lang="cs-CZ" b="1" dirty="0">
                <a:solidFill>
                  <a:srgbClr val="9EC8E9"/>
                </a:solidFill>
              </a:rPr>
            </a:br>
            <a:r>
              <a:rPr lang="cs-CZ" b="1" dirty="0">
                <a:solidFill>
                  <a:srgbClr val="F8C2B9"/>
                </a:solidFill>
              </a:rPr>
              <a:t>a pravidla pro digitální platformy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318F930-E467-B53A-E9FC-C976FD6A95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7211" y="6019250"/>
            <a:ext cx="2172772" cy="484077"/>
          </a:xfrm>
        </p:spPr>
        <p:txBody>
          <a:bodyPr>
            <a:normAutofit/>
          </a:bodyPr>
          <a:lstStyle/>
          <a:p>
            <a:pPr algn="l"/>
            <a:r>
              <a:rPr lang="cs-CZ" sz="2000" dirty="0">
                <a:solidFill>
                  <a:schemeClr val="bg1"/>
                </a:solidFill>
              </a:rPr>
              <a:t>16. březen 2026</a:t>
            </a:r>
          </a:p>
        </p:txBody>
      </p:sp>
      <p:pic>
        <p:nvPicPr>
          <p:cNvPr id="21" name="Obrázek 20" descr="Obsah obrázku text, Písmo, Grafika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449D2361-BB45-220E-715D-2BA56035D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71" y="530488"/>
            <a:ext cx="3678927" cy="1169430"/>
          </a:xfrm>
          <a:prstGeom prst="rect">
            <a:avLst/>
          </a:prstGeom>
        </p:spPr>
      </p:pic>
      <p:pic>
        <p:nvPicPr>
          <p:cNvPr id="6" name="Obrázek 5" descr="Obsah obrázku snímek obrazovky, kruh, technologie, design&#10;&#10;Obsah vygenerovaný umělou inteligencí může být nesprávný.">
            <a:extLst>
              <a:ext uri="{FF2B5EF4-FFF2-40B4-BE49-F238E27FC236}">
                <a16:creationId xmlns:a16="http://schemas.microsoft.com/office/drawing/2014/main" id="{907F9604-E89B-72AF-05D4-F82E2F94B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46" y="0"/>
            <a:ext cx="5232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37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DFB13AAA-B306-406C-06B7-B76B623AA4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18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 descr="Obsah obrázku Grafika, symbol, grafický design, klipart&#10;&#10;Obsah vygenerovaný umělou inteligencí může být nesprávný.">
            <a:extLst>
              <a:ext uri="{FF2B5EF4-FFF2-40B4-BE49-F238E27FC236}">
                <a16:creationId xmlns:a16="http://schemas.microsoft.com/office/drawing/2014/main" id="{D4522957-4450-35F5-994D-7F15B16D1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357" y="0"/>
            <a:ext cx="563218" cy="1126435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581D139E-70B1-9E3C-4BE8-ABAF76A8F7B5}"/>
              </a:ext>
            </a:extLst>
          </p:cNvPr>
          <p:cNvSpPr txBox="1">
            <a:spLocks/>
          </p:cNvSpPr>
          <p:nvPr/>
        </p:nvSpPr>
        <p:spPr>
          <a:xfrm>
            <a:off x="648000" y="360000"/>
            <a:ext cx="4749391" cy="179020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400" b="1" u="sng" dirty="0">
                <a:solidFill>
                  <a:srgbClr val="9EC8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sz="4400" b="1" u="sng" dirty="0">
                <a:solidFill>
                  <a:srgbClr val="9EC8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4400" b="1" u="sng" dirty="0">
                <a:solidFill>
                  <a:srgbClr val="9EC8E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1700" b="1" dirty="0">
                <a:solidFill>
                  <a:srgbClr val="9EC8E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b="1" dirty="0">
                <a:solidFill>
                  <a:srgbClr val="9EC8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Transparentní odměňování</a:t>
            </a:r>
            <a:endParaRPr lang="cs-CZ" sz="3800" b="1" dirty="0">
              <a:solidFill>
                <a:srgbClr val="9EC8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F65F11-603B-CC0B-FF79-341F36315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632107"/>
            <a:ext cx="6712913" cy="3860884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rgbClr val="9EC8E9"/>
                </a:solidFill>
              </a:rPr>
              <a:t>Minimalistická transpozice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Plní evropskou povinnost bez zbytečné 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administrativní zátěže pro zaměstnavatele.</a:t>
            </a:r>
          </a:p>
          <a:p>
            <a:r>
              <a:rPr lang="cs-CZ" sz="2400" b="1" dirty="0">
                <a:solidFill>
                  <a:srgbClr val="9EC8E9"/>
                </a:solidFill>
              </a:rPr>
              <a:t>Cíle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Posílit zásadu </a:t>
            </a:r>
            <a:r>
              <a:rPr lang="cs-CZ" b="1" dirty="0">
                <a:solidFill>
                  <a:schemeClr val="bg1"/>
                </a:solidFill>
              </a:rPr>
              <a:t>stejné odměny žen a mužů</a:t>
            </a:r>
            <a:r>
              <a:rPr lang="cs-CZ" dirty="0">
                <a:solidFill>
                  <a:schemeClr val="bg1"/>
                </a:solidFill>
              </a:rPr>
              <a:t> 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za stejnou práci nebo práci stejné hodnoty.</a:t>
            </a:r>
          </a:p>
          <a:p>
            <a:pPr lvl="1"/>
            <a:r>
              <a:rPr lang="cs-CZ" b="1" dirty="0">
                <a:solidFill>
                  <a:schemeClr val="bg1"/>
                </a:solidFill>
              </a:rPr>
              <a:t>Zvýšit transparentnost odměňování</a:t>
            </a:r>
            <a:r>
              <a:rPr lang="cs-CZ" dirty="0">
                <a:solidFill>
                  <a:schemeClr val="bg1"/>
                </a:solidFill>
              </a:rPr>
              <a:t> 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a posílit vymahatelnost práv zaměstnanců.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B28F021-DD5D-F557-7472-11A04A2E7419}"/>
              </a:ext>
            </a:extLst>
          </p:cNvPr>
          <p:cNvSpPr txBox="1">
            <a:spLocks/>
          </p:cNvSpPr>
          <p:nvPr/>
        </p:nvSpPr>
        <p:spPr>
          <a:xfrm>
            <a:off x="687806" y="6428625"/>
            <a:ext cx="2867293" cy="287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dirty="0">
                <a:solidFill>
                  <a:srgbClr val="9EC8E9"/>
                </a:solidFill>
              </a:rPr>
              <a:t>Ministerstvo práce a sociálních věcí</a:t>
            </a:r>
          </a:p>
        </p:txBody>
      </p:sp>
      <p:sp>
        <p:nvSpPr>
          <p:cNvPr id="12" name="Zástupný symbol pro číslo snímku 3">
            <a:extLst>
              <a:ext uri="{FF2B5EF4-FFF2-40B4-BE49-F238E27FC236}">
                <a16:creationId xmlns:a16="http://schemas.microsoft.com/office/drawing/2014/main" id="{485A6019-1D1E-3D9F-6448-7E0CDDD84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5200" y="6300000"/>
            <a:ext cx="2743200" cy="365125"/>
          </a:xfrm>
        </p:spPr>
        <p:txBody>
          <a:bodyPr/>
          <a:lstStyle/>
          <a:p>
            <a:fld id="{1CF5A12E-3DFE-4C3E-9036-7893F29C52C1}" type="slidenum">
              <a:rPr lang="cs-CZ" smtClean="0">
                <a:solidFill>
                  <a:schemeClr val="bg1"/>
                </a:solidFill>
              </a:rPr>
              <a:t>2</a:t>
            </a:fld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9" name="Obrázek 18" descr="Obsah obrázku text, snímek obrazovky, grafický design, prst&#10;&#10;Obsah vygenerovaný umělou inteligencí může být nesprávný.">
            <a:extLst>
              <a:ext uri="{FF2B5EF4-FFF2-40B4-BE49-F238E27FC236}">
                <a16:creationId xmlns:a16="http://schemas.microsoft.com/office/drawing/2014/main" id="{7098D548-C826-7149-F58B-FF0719B8F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46" y="0"/>
            <a:ext cx="5232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85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DCD87B57-3E07-CEB3-07BF-9310B32EA1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18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 descr="Obsah obrázku snímek obrazovky, Obdélník, cedule, design&#10;&#10;Obsah vygenerovaný umělou inteligencí může být nesprávný.">
            <a:extLst>
              <a:ext uri="{FF2B5EF4-FFF2-40B4-BE49-F238E27FC236}">
                <a16:creationId xmlns:a16="http://schemas.microsoft.com/office/drawing/2014/main" id="{90C4B9CD-2947-BA8F-076D-6D60155F80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946" y="0"/>
            <a:ext cx="6147054" cy="68580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2C5E50-709D-BDB1-0FF9-EFFDC0FB7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520000"/>
            <a:ext cx="10515600" cy="3568250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Zákaz zjišťování historie odměňování</a:t>
            </a:r>
            <a:r>
              <a:rPr lang="cs-CZ" sz="2400" dirty="0">
                <a:solidFill>
                  <a:schemeClr val="bg1"/>
                </a:solidFill>
              </a:rPr>
              <a:t> uchazečů.</a:t>
            </a:r>
          </a:p>
          <a:p>
            <a:r>
              <a:rPr lang="cs-CZ" sz="2400" dirty="0">
                <a:solidFill>
                  <a:schemeClr val="bg1"/>
                </a:solidFill>
              </a:rPr>
              <a:t>Povinnost </a:t>
            </a:r>
            <a:r>
              <a:rPr lang="cs-CZ" sz="2400" b="1" dirty="0">
                <a:solidFill>
                  <a:schemeClr val="bg1"/>
                </a:solidFill>
              </a:rPr>
              <a:t>předem sdělit minimální výši odměny</a:t>
            </a:r>
            <a:r>
              <a:rPr lang="cs-CZ" sz="2400" dirty="0">
                <a:solidFill>
                  <a:schemeClr val="bg1"/>
                </a:solidFill>
              </a:rPr>
              <a:t>.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Objektivní a nediskriminační systém odměňování</a:t>
            </a:r>
            <a:r>
              <a:rPr lang="cs-CZ" sz="2400" dirty="0">
                <a:solidFill>
                  <a:schemeClr val="bg1"/>
                </a:solidFill>
              </a:rPr>
              <a:t> u zaměstnavatelů.</a:t>
            </a:r>
          </a:p>
          <a:p>
            <a:r>
              <a:rPr lang="cs-CZ" sz="2400" dirty="0">
                <a:solidFill>
                  <a:schemeClr val="bg1"/>
                </a:solidFill>
              </a:rPr>
              <a:t>Právo zaměstnanců na </a:t>
            </a:r>
            <a:r>
              <a:rPr lang="cs-CZ" sz="2400" b="1" dirty="0">
                <a:solidFill>
                  <a:schemeClr val="bg1"/>
                </a:solidFill>
              </a:rPr>
              <a:t>informace o odměňování</a:t>
            </a:r>
            <a:r>
              <a:rPr lang="cs-CZ" sz="2400" dirty="0">
                <a:solidFill>
                  <a:schemeClr val="bg1"/>
                </a:solidFill>
              </a:rPr>
              <a:t>.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Sběr dat o rozdílech v odměňování žen a mužů</a:t>
            </a:r>
            <a:r>
              <a:rPr lang="cs-CZ" sz="2400" dirty="0">
                <a:solidFill>
                  <a:schemeClr val="bg1"/>
                </a:solidFill>
              </a:rPr>
              <a:t>.</a:t>
            </a:r>
          </a:p>
          <a:p>
            <a:r>
              <a:rPr lang="cs-CZ" sz="2400" dirty="0">
                <a:solidFill>
                  <a:schemeClr val="bg1"/>
                </a:solidFill>
              </a:rPr>
              <a:t>Při rozdílu </a:t>
            </a:r>
            <a:r>
              <a:rPr lang="cs-CZ" sz="2400" b="1" dirty="0">
                <a:solidFill>
                  <a:schemeClr val="bg1"/>
                </a:solidFill>
              </a:rPr>
              <a:t>≥ 5 % povinnost přijmout nápravná opatření</a:t>
            </a:r>
            <a:r>
              <a:rPr lang="cs-CZ" sz="2400" dirty="0">
                <a:solidFill>
                  <a:schemeClr val="bg1"/>
                </a:solidFill>
              </a:rPr>
              <a:t>.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Posílení ochrany před diskriminací</a:t>
            </a:r>
            <a:r>
              <a:rPr lang="cs-CZ" sz="2400" dirty="0">
                <a:solidFill>
                  <a:schemeClr val="bg1"/>
                </a:solidFill>
              </a:rPr>
              <a:t> (včetně role veřejného ochránce práv).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9706179F-8C03-4BB9-C054-F2A9CC129364}"/>
              </a:ext>
            </a:extLst>
          </p:cNvPr>
          <p:cNvSpPr txBox="1">
            <a:spLocks/>
          </p:cNvSpPr>
          <p:nvPr/>
        </p:nvSpPr>
        <p:spPr>
          <a:xfrm>
            <a:off x="649100" y="185666"/>
            <a:ext cx="4749391" cy="143936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400" b="1" u="sng" dirty="0">
                <a:solidFill>
                  <a:srgbClr val="9EC8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sz="4400" b="1" u="sng" dirty="0">
                <a:solidFill>
                  <a:srgbClr val="9EC8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4400" b="1" u="sng" dirty="0">
                <a:solidFill>
                  <a:srgbClr val="9EC8E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1700" b="1" dirty="0">
                <a:solidFill>
                  <a:srgbClr val="9EC8E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800" b="1" dirty="0">
                <a:solidFill>
                  <a:srgbClr val="9EC8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změny</a:t>
            </a:r>
          </a:p>
        </p:txBody>
      </p:sp>
      <p:pic>
        <p:nvPicPr>
          <p:cNvPr id="9" name="Obrázek 8" descr="Obsah obrázku Grafika, symbol, grafický design, klipart&#10;&#10;Obsah vygenerovaný umělou inteligencí může být nesprávný.">
            <a:extLst>
              <a:ext uri="{FF2B5EF4-FFF2-40B4-BE49-F238E27FC236}">
                <a16:creationId xmlns:a16="http://schemas.microsoft.com/office/drawing/2014/main" id="{BFF7BDC1-2872-C5DD-07E2-4EC05F8CA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357" y="0"/>
            <a:ext cx="563218" cy="1126435"/>
          </a:xfrm>
          <a:prstGeom prst="rect">
            <a:avLst/>
          </a:prstGeom>
        </p:spPr>
      </p:pic>
      <p:sp>
        <p:nvSpPr>
          <p:cNvPr id="10" name="Zástupný symbol pro číslo snímku 3">
            <a:extLst>
              <a:ext uri="{FF2B5EF4-FFF2-40B4-BE49-F238E27FC236}">
                <a16:creationId xmlns:a16="http://schemas.microsoft.com/office/drawing/2014/main" id="{555D421A-DC01-947D-CACF-BA0AFC20B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5200" y="6300000"/>
            <a:ext cx="2743200" cy="365125"/>
          </a:xfrm>
        </p:spPr>
        <p:txBody>
          <a:bodyPr/>
          <a:lstStyle/>
          <a:p>
            <a:fld id="{1CF5A12E-3DFE-4C3E-9036-7893F29C52C1}" type="slidenum">
              <a:rPr lang="cs-CZ" smtClean="0">
                <a:solidFill>
                  <a:schemeClr val="bg1"/>
                </a:solidFill>
              </a:rPr>
              <a:t>3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DC1D363D-C7E6-8B0A-75D7-4AA332F79F19}"/>
              </a:ext>
            </a:extLst>
          </p:cNvPr>
          <p:cNvSpPr txBox="1">
            <a:spLocks/>
          </p:cNvSpPr>
          <p:nvPr/>
        </p:nvSpPr>
        <p:spPr>
          <a:xfrm>
            <a:off x="687806" y="6428625"/>
            <a:ext cx="2867293" cy="287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dirty="0">
                <a:solidFill>
                  <a:srgbClr val="9EC8E9"/>
                </a:solidFill>
              </a:rPr>
              <a:t>Ministerstvo práce a sociálních věcí</a:t>
            </a:r>
          </a:p>
        </p:txBody>
      </p:sp>
    </p:spTree>
    <p:extLst>
      <p:ext uri="{BB962C8B-B14F-4D97-AF65-F5344CB8AC3E}">
        <p14:creationId xmlns:p14="http://schemas.microsoft.com/office/powerpoint/2010/main" val="923389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8297E94-D0BD-06C2-1808-347AF2993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18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Obsah obrázku snímek obrazovky, Obdélník, cedule, design&#10;&#10;Obsah vygenerovaný umělou inteligencí může být nesprávný.">
            <a:extLst>
              <a:ext uri="{FF2B5EF4-FFF2-40B4-BE49-F238E27FC236}">
                <a16:creationId xmlns:a16="http://schemas.microsoft.com/office/drawing/2014/main" id="{817A1C3C-DF32-77E3-A462-0ED68C4EF9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946" y="0"/>
            <a:ext cx="6147054" cy="685800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72C74560-0AC3-F4C3-8E61-E5DF10200973}"/>
              </a:ext>
            </a:extLst>
          </p:cNvPr>
          <p:cNvSpPr txBox="1">
            <a:spLocks/>
          </p:cNvSpPr>
          <p:nvPr/>
        </p:nvSpPr>
        <p:spPr>
          <a:xfrm>
            <a:off x="648000" y="360000"/>
            <a:ext cx="4749391" cy="179020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400" b="1" u="sng" dirty="0">
                <a:solidFill>
                  <a:srgbClr val="9EC8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sz="4400" b="1" u="sng" dirty="0">
                <a:solidFill>
                  <a:srgbClr val="9EC8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4400" b="1" u="sng" dirty="0">
                <a:solidFill>
                  <a:srgbClr val="9EC8E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1700" b="1" dirty="0">
                <a:solidFill>
                  <a:srgbClr val="9EC8E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b="1" dirty="0">
                <a:solidFill>
                  <a:srgbClr val="9EC8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Zavádění nových pravidel</a:t>
            </a:r>
            <a:endParaRPr lang="cs-CZ" sz="3800" b="1" dirty="0">
              <a:solidFill>
                <a:srgbClr val="9EC8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9D7CDA-F30F-CC23-9A8E-3DCC80B17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520000"/>
            <a:ext cx="10515600" cy="3578487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Nová pravidla se budou vztahovat na </a:t>
            </a:r>
            <a:r>
              <a:rPr lang="cs-CZ" sz="2400" b="1" dirty="0">
                <a:solidFill>
                  <a:schemeClr val="bg1"/>
                </a:solidFill>
              </a:rPr>
              <a:t>zaměstnavatele ve veřejném i soukromém sektoru</a:t>
            </a:r>
            <a:r>
              <a:rPr lang="cs-CZ" sz="2400" dirty="0">
                <a:solidFill>
                  <a:schemeClr val="bg1"/>
                </a:solidFill>
              </a:rPr>
              <a:t> a také na zaměstnance pracující na </a:t>
            </a:r>
            <a:r>
              <a:rPr lang="cs-CZ" sz="2400" b="1" dirty="0">
                <a:solidFill>
                  <a:schemeClr val="bg1"/>
                </a:solidFill>
              </a:rPr>
              <a:t>dohody</a:t>
            </a:r>
            <a:r>
              <a:rPr lang="cs-CZ" sz="2400" dirty="0">
                <a:solidFill>
                  <a:schemeClr val="bg1"/>
                </a:solidFill>
              </a:rPr>
              <a:t>.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Účinnost zákona:</a:t>
            </a:r>
            <a:r>
              <a:rPr lang="cs-CZ" sz="2400" dirty="0">
                <a:solidFill>
                  <a:schemeClr val="bg1"/>
                </a:solidFill>
              </a:rPr>
              <a:t> od </a:t>
            </a:r>
            <a:r>
              <a:rPr lang="cs-CZ" sz="2400" b="1" dirty="0">
                <a:solidFill>
                  <a:schemeClr val="bg1"/>
                </a:solidFill>
              </a:rPr>
              <a:t>1. ledna 2027</a:t>
            </a:r>
            <a:r>
              <a:rPr lang="cs-CZ" sz="2400" dirty="0">
                <a:solidFill>
                  <a:schemeClr val="bg1"/>
                </a:solidFill>
              </a:rPr>
              <a:t>.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Reporting rozdílů v odměňování:</a:t>
            </a:r>
            <a:endParaRPr lang="cs-CZ" sz="2400" dirty="0">
              <a:solidFill>
                <a:schemeClr val="bg1"/>
              </a:solidFill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od </a:t>
            </a:r>
            <a:r>
              <a:rPr lang="cs-CZ" b="1" dirty="0">
                <a:solidFill>
                  <a:schemeClr val="bg1"/>
                </a:solidFill>
              </a:rPr>
              <a:t>2028</a:t>
            </a:r>
            <a:r>
              <a:rPr lang="cs-CZ" dirty="0">
                <a:solidFill>
                  <a:schemeClr val="bg1"/>
                </a:solidFill>
              </a:rPr>
              <a:t> zaměstnavatelé s více než </a:t>
            </a:r>
            <a:r>
              <a:rPr lang="cs-CZ" b="1" dirty="0">
                <a:solidFill>
                  <a:schemeClr val="bg1"/>
                </a:solidFill>
              </a:rPr>
              <a:t>150 zaměstnanci</a:t>
            </a:r>
            <a:r>
              <a:rPr lang="cs-CZ" dirty="0">
                <a:solidFill>
                  <a:schemeClr val="bg1"/>
                </a:solidFill>
              </a:rPr>
              <a:t>,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menší zaměstnavatelé postupně až do </a:t>
            </a:r>
            <a:r>
              <a:rPr lang="cs-CZ" b="1" dirty="0">
                <a:solidFill>
                  <a:schemeClr val="bg1"/>
                </a:solidFill>
              </a:rPr>
              <a:t>2031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r>
              <a:rPr lang="cs-CZ" sz="2400" dirty="0">
                <a:solidFill>
                  <a:schemeClr val="bg1"/>
                </a:solidFill>
              </a:rPr>
              <a:t>Postupné zavádění má zajistit </a:t>
            </a:r>
            <a:r>
              <a:rPr lang="cs-CZ" sz="2400" b="1" dirty="0">
                <a:solidFill>
                  <a:schemeClr val="bg1"/>
                </a:solidFill>
              </a:rPr>
              <a:t>dostatečné přechodné období pro zaměstnavatele</a:t>
            </a:r>
            <a:r>
              <a:rPr lang="cs-CZ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" name="Obrázek 7" descr="Obsah obrázku Grafika, symbol, grafický design, klipart&#10;&#10;Obsah vygenerovaný umělou inteligencí může být nesprávný.">
            <a:extLst>
              <a:ext uri="{FF2B5EF4-FFF2-40B4-BE49-F238E27FC236}">
                <a16:creationId xmlns:a16="http://schemas.microsoft.com/office/drawing/2014/main" id="{EE79E9B8-2571-C272-E930-7649B3744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357" y="0"/>
            <a:ext cx="563218" cy="1126435"/>
          </a:xfrm>
          <a:prstGeom prst="rect">
            <a:avLst/>
          </a:prstGeom>
        </p:spPr>
      </p:pic>
      <p:sp>
        <p:nvSpPr>
          <p:cNvPr id="9" name="Zástupný symbol pro číslo snímku 3">
            <a:extLst>
              <a:ext uri="{FF2B5EF4-FFF2-40B4-BE49-F238E27FC236}">
                <a16:creationId xmlns:a16="http://schemas.microsoft.com/office/drawing/2014/main" id="{C00A7F4C-A2A0-5A59-2CCD-0531D8D21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5200" y="6300000"/>
            <a:ext cx="2743200" cy="365125"/>
          </a:xfrm>
        </p:spPr>
        <p:txBody>
          <a:bodyPr/>
          <a:lstStyle/>
          <a:p>
            <a:fld id="{1CF5A12E-3DFE-4C3E-9036-7893F29C52C1}" type="slidenum">
              <a:rPr lang="cs-CZ" smtClean="0">
                <a:solidFill>
                  <a:schemeClr val="bg1"/>
                </a:solidFill>
              </a:rPr>
              <a:t>4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98A4EF02-CA25-AA80-198B-D762DB8AE213}"/>
              </a:ext>
            </a:extLst>
          </p:cNvPr>
          <p:cNvSpPr txBox="1">
            <a:spLocks/>
          </p:cNvSpPr>
          <p:nvPr/>
        </p:nvSpPr>
        <p:spPr>
          <a:xfrm>
            <a:off x="687806" y="6428625"/>
            <a:ext cx="2867293" cy="287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dirty="0">
                <a:solidFill>
                  <a:srgbClr val="9EC8E9"/>
                </a:solidFill>
              </a:rPr>
              <a:t>Ministerstvo práce a sociálních věcí</a:t>
            </a:r>
          </a:p>
        </p:txBody>
      </p:sp>
    </p:spTree>
    <p:extLst>
      <p:ext uri="{BB962C8B-B14F-4D97-AF65-F5344CB8AC3E}">
        <p14:creationId xmlns:p14="http://schemas.microsoft.com/office/powerpoint/2010/main" val="2511675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1795950-1FCD-D764-41E6-4F43ED3A42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18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 descr="Obsah obrázku snímek obrazovky, Obdélník, cedule, design&#10;&#10;Obsah vygenerovaný umělou inteligencí může být nesprávný.">
            <a:extLst>
              <a:ext uri="{FF2B5EF4-FFF2-40B4-BE49-F238E27FC236}">
                <a16:creationId xmlns:a16="http://schemas.microsoft.com/office/drawing/2014/main" id="{53068CF7-70E0-004E-233B-C652D922EA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946" y="0"/>
            <a:ext cx="6147054" cy="6858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60E84D5F-697C-4FD1-0277-E488290AF1A5}"/>
              </a:ext>
            </a:extLst>
          </p:cNvPr>
          <p:cNvSpPr txBox="1">
            <a:spLocks/>
          </p:cNvSpPr>
          <p:nvPr/>
        </p:nvSpPr>
        <p:spPr>
          <a:xfrm>
            <a:off x="648000" y="254751"/>
            <a:ext cx="7121111" cy="871684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400" b="1" u="sng" dirty="0">
                <a:solidFill>
                  <a:srgbClr val="9EC8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je na tom MPSV?</a:t>
            </a:r>
            <a:endParaRPr lang="cs-CZ" sz="3800" b="1" dirty="0">
              <a:solidFill>
                <a:srgbClr val="9EC8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Grafika, symbol, grafický design, klipart&#10;&#10;Obsah vygenerovaný umělou inteligencí může být nesprávný.">
            <a:extLst>
              <a:ext uri="{FF2B5EF4-FFF2-40B4-BE49-F238E27FC236}">
                <a16:creationId xmlns:a16="http://schemas.microsoft.com/office/drawing/2014/main" id="{9BDB9C86-F339-54E6-23D3-A77B0853F1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357" y="0"/>
            <a:ext cx="563218" cy="1126435"/>
          </a:xfrm>
          <a:prstGeom prst="rect">
            <a:avLst/>
          </a:prstGeom>
        </p:spPr>
      </p:pic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687CC1A8-46AA-BE18-3ED7-1FF66252F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5200" y="6300000"/>
            <a:ext cx="2743200" cy="365125"/>
          </a:xfrm>
        </p:spPr>
        <p:txBody>
          <a:bodyPr/>
          <a:lstStyle/>
          <a:p>
            <a:fld id="{1CF5A12E-3DFE-4C3E-9036-7893F29C52C1}" type="slidenum">
              <a:rPr lang="cs-CZ" smtClean="0">
                <a:solidFill>
                  <a:schemeClr val="bg1"/>
                </a:solidFill>
              </a:rPr>
              <a:t>5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99B8A13F-9493-FC23-864E-1FB0B6D93482}"/>
              </a:ext>
            </a:extLst>
          </p:cNvPr>
          <p:cNvSpPr txBox="1">
            <a:spLocks/>
          </p:cNvSpPr>
          <p:nvPr/>
        </p:nvSpPr>
        <p:spPr>
          <a:xfrm>
            <a:off x="687806" y="6428625"/>
            <a:ext cx="2867293" cy="287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dirty="0">
                <a:solidFill>
                  <a:srgbClr val="9EC8E9"/>
                </a:solidFill>
              </a:rPr>
              <a:t>Ministerstvo práce a sociálních věcí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0F4EACE3-28F1-F0CE-2228-42B7CF802625}"/>
              </a:ext>
            </a:extLst>
          </p:cNvPr>
          <p:cNvSpPr txBox="1">
            <a:spLocks/>
          </p:cNvSpPr>
          <p:nvPr/>
        </p:nvSpPr>
        <p:spPr>
          <a:xfrm>
            <a:off x="590792" y="1469197"/>
            <a:ext cx="9858364" cy="1440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800"/>
              </a:lnSpc>
              <a:buNone/>
            </a:pPr>
            <a:r>
              <a:rPr lang="cs-CZ" altLang="cs-CZ" sz="4000" b="1" dirty="0">
                <a:solidFill>
                  <a:srgbClr val="FFAA00"/>
                </a:solidFill>
                <a:latin typeface="Arial" panose="020B0604020202020204" pitchFamily="34" charset="0"/>
              </a:rPr>
              <a:t>Na vedoucích pozicích v rámci MPSV </a:t>
            </a:r>
          </a:p>
          <a:p>
            <a:pPr marL="0" indent="0">
              <a:lnSpc>
                <a:spcPts val="3800"/>
              </a:lnSpc>
              <a:buNone/>
            </a:pPr>
            <a:r>
              <a:rPr lang="cs-CZ" altLang="cs-CZ" sz="4000" b="1" dirty="0">
                <a:solidFill>
                  <a:srgbClr val="FFAA00"/>
                </a:solidFill>
                <a:latin typeface="Arial" panose="020B0604020202020204" pitchFamily="34" charset="0"/>
              </a:rPr>
              <a:t>je 64 % žen, </a:t>
            </a:r>
            <a:r>
              <a:rPr lang="cs-CZ" altLang="cs-CZ" sz="4000" b="1" dirty="0">
                <a:solidFill>
                  <a:schemeClr val="bg1"/>
                </a:solidFill>
                <a:latin typeface="Arial" panose="020B0604020202020204" pitchFamily="34" charset="0"/>
              </a:rPr>
              <a:t>z toho na pozicích</a:t>
            </a:r>
          </a:p>
          <a:p>
            <a:pPr marL="0" indent="0">
              <a:lnSpc>
                <a:spcPts val="3800"/>
              </a:lnSpc>
              <a:buNone/>
            </a:pPr>
            <a:endParaRPr lang="cs-CZ" altLang="cs-CZ" sz="4000" b="1" dirty="0">
              <a:solidFill>
                <a:srgbClr val="FFAA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9CF224B3-D81C-E39F-078A-7DCB71DD172F}"/>
              </a:ext>
            </a:extLst>
          </p:cNvPr>
          <p:cNvSpPr txBox="1">
            <a:spLocks/>
          </p:cNvSpPr>
          <p:nvPr/>
        </p:nvSpPr>
        <p:spPr>
          <a:xfrm>
            <a:off x="663859" y="5191112"/>
            <a:ext cx="2473959" cy="9379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100"/>
              </a:lnSpc>
              <a:buNone/>
            </a:pPr>
            <a:r>
              <a:rPr lang="cs-CZ" altLang="cs-CZ" sz="1700" b="1" dirty="0">
                <a:solidFill>
                  <a:schemeClr val="bg1"/>
                </a:solidFill>
                <a:latin typeface="Arial" panose="020B0604020202020204" pitchFamily="34" charset="0"/>
              </a:rPr>
              <a:t>náměstek člena vlády </a:t>
            </a:r>
          </a:p>
          <a:p>
            <a:pPr marL="0" indent="0" algn="ctr">
              <a:lnSpc>
                <a:spcPts val="2000"/>
              </a:lnSpc>
              <a:buNone/>
            </a:pPr>
            <a:r>
              <a:rPr lang="cs-CZ" altLang="cs-CZ" sz="2600" b="1" dirty="0">
                <a:solidFill>
                  <a:srgbClr val="FFAA00"/>
                </a:solidFill>
                <a:latin typeface="Arial" panose="020B0604020202020204" pitchFamily="34" charset="0"/>
              </a:rPr>
              <a:t>je 100 % žen</a:t>
            </a:r>
          </a:p>
        </p:txBody>
      </p:sp>
      <p:pic>
        <p:nvPicPr>
          <p:cNvPr id="18" name="Obrázek 17" descr="Obsah obrázku kruh, žlutá, Jantar, astronomie&#10;&#10;Obsah vygenerovaný umělou inteligencí může být nesprávný.">
            <a:extLst>
              <a:ext uri="{FF2B5EF4-FFF2-40B4-BE49-F238E27FC236}">
                <a16:creationId xmlns:a16="http://schemas.microsoft.com/office/drawing/2014/main" id="{CC3550AF-2287-0DD6-7898-A382D0098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03" y="3190013"/>
            <a:ext cx="1756669" cy="1756669"/>
          </a:xfrm>
          <a:prstGeom prst="rect">
            <a:avLst/>
          </a:prstGeom>
        </p:spPr>
      </p:pic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A3B938DC-1ACE-BAA0-3873-E8B53C25378E}"/>
              </a:ext>
            </a:extLst>
          </p:cNvPr>
          <p:cNvSpPr txBox="1">
            <a:spLocks/>
          </p:cNvSpPr>
          <p:nvPr/>
        </p:nvSpPr>
        <p:spPr>
          <a:xfrm>
            <a:off x="3374633" y="5187548"/>
            <a:ext cx="2473959" cy="6242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100"/>
              </a:lnSpc>
              <a:buNone/>
            </a:pPr>
            <a:r>
              <a:rPr lang="cs-CZ" altLang="cs-CZ" sz="1700" b="1" dirty="0">
                <a:solidFill>
                  <a:schemeClr val="bg1"/>
                </a:solidFill>
                <a:latin typeface="Arial" panose="020B0604020202020204" pitchFamily="34" charset="0"/>
              </a:rPr>
              <a:t>vrchních ředitelů </a:t>
            </a:r>
          </a:p>
          <a:p>
            <a:pPr marL="0" indent="0" algn="ctr">
              <a:lnSpc>
                <a:spcPts val="2000"/>
              </a:lnSpc>
              <a:buNone/>
            </a:pPr>
            <a:r>
              <a:rPr lang="cs-CZ" altLang="cs-CZ" sz="2600" b="1" dirty="0">
                <a:solidFill>
                  <a:srgbClr val="FFAA00"/>
                </a:solidFill>
                <a:latin typeface="Arial" panose="020B0604020202020204" pitchFamily="34" charset="0"/>
              </a:rPr>
              <a:t>je 75 % žen</a:t>
            </a:r>
          </a:p>
        </p:txBody>
      </p:sp>
      <p:sp>
        <p:nvSpPr>
          <p:cNvPr id="20" name="Zástupný obsah 2">
            <a:extLst>
              <a:ext uri="{FF2B5EF4-FFF2-40B4-BE49-F238E27FC236}">
                <a16:creationId xmlns:a16="http://schemas.microsoft.com/office/drawing/2014/main" id="{6B01906A-3A2F-8B30-A1E6-C225E2A4B713}"/>
              </a:ext>
            </a:extLst>
          </p:cNvPr>
          <p:cNvSpPr txBox="1">
            <a:spLocks/>
          </p:cNvSpPr>
          <p:nvPr/>
        </p:nvSpPr>
        <p:spPr>
          <a:xfrm>
            <a:off x="5911565" y="5187548"/>
            <a:ext cx="2473959" cy="6242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100"/>
              </a:lnSpc>
              <a:buNone/>
            </a:pPr>
            <a:r>
              <a:rPr lang="cs-CZ" altLang="cs-CZ" sz="1700" b="1" dirty="0">
                <a:solidFill>
                  <a:schemeClr val="bg1"/>
                </a:solidFill>
                <a:latin typeface="Arial" panose="020B0604020202020204" pitchFamily="34" charset="0"/>
              </a:rPr>
              <a:t>ředitelů odborů </a:t>
            </a:r>
          </a:p>
          <a:p>
            <a:pPr marL="0" indent="0" algn="ctr">
              <a:lnSpc>
                <a:spcPts val="2000"/>
              </a:lnSpc>
              <a:buNone/>
            </a:pPr>
            <a:r>
              <a:rPr lang="cs-CZ" altLang="cs-CZ" sz="2600" b="1" dirty="0">
                <a:solidFill>
                  <a:srgbClr val="FFAA00"/>
                </a:solidFill>
                <a:latin typeface="Arial" panose="020B0604020202020204" pitchFamily="34" charset="0"/>
              </a:rPr>
              <a:t>je 45 % žen</a:t>
            </a:r>
          </a:p>
        </p:txBody>
      </p:sp>
      <p:sp>
        <p:nvSpPr>
          <p:cNvPr id="22" name="Zástupný obsah 2">
            <a:extLst>
              <a:ext uri="{FF2B5EF4-FFF2-40B4-BE49-F238E27FC236}">
                <a16:creationId xmlns:a16="http://schemas.microsoft.com/office/drawing/2014/main" id="{F4FB97A1-B012-6AEA-F107-651BCE337292}"/>
              </a:ext>
            </a:extLst>
          </p:cNvPr>
          <p:cNvSpPr txBox="1">
            <a:spLocks/>
          </p:cNvSpPr>
          <p:nvPr/>
        </p:nvSpPr>
        <p:spPr>
          <a:xfrm>
            <a:off x="8450067" y="5186887"/>
            <a:ext cx="2473959" cy="6242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100"/>
              </a:lnSpc>
              <a:buNone/>
            </a:pPr>
            <a:r>
              <a:rPr lang="cs-CZ" altLang="cs-CZ" sz="1700" b="1" dirty="0">
                <a:solidFill>
                  <a:schemeClr val="bg1"/>
                </a:solidFill>
                <a:latin typeface="Arial" panose="020B0604020202020204" pitchFamily="34" charset="0"/>
              </a:rPr>
              <a:t>vedoucích oddělení </a:t>
            </a:r>
          </a:p>
          <a:p>
            <a:pPr marL="0" indent="0" algn="ctr">
              <a:lnSpc>
                <a:spcPts val="2000"/>
              </a:lnSpc>
              <a:buNone/>
            </a:pPr>
            <a:r>
              <a:rPr lang="cs-CZ" altLang="cs-CZ" sz="2600" b="1" dirty="0">
                <a:solidFill>
                  <a:srgbClr val="FFAA00"/>
                </a:solidFill>
                <a:latin typeface="Arial" panose="020B0604020202020204" pitchFamily="34" charset="0"/>
              </a:rPr>
              <a:t>je 67 % žen</a:t>
            </a:r>
          </a:p>
        </p:txBody>
      </p:sp>
      <p:pic>
        <p:nvPicPr>
          <p:cNvPr id="26" name="Obrázek 25" descr="Obsah obrázku kruh, žlutá&#10;&#10;Obsah vygenerovaný umělou inteligencí může být nesprávný.">
            <a:extLst>
              <a:ext uri="{FF2B5EF4-FFF2-40B4-BE49-F238E27FC236}">
                <a16:creationId xmlns:a16="http://schemas.microsoft.com/office/drawing/2014/main" id="{3AFB1305-37C2-C7B0-F5AA-A5A6EC6AA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38" y="3197215"/>
            <a:ext cx="1756800" cy="1756800"/>
          </a:xfrm>
          <a:prstGeom prst="rect">
            <a:avLst/>
          </a:prstGeom>
        </p:spPr>
      </p:pic>
      <p:pic>
        <p:nvPicPr>
          <p:cNvPr id="28" name="Obrázek 27" descr="Obsah obrázku kruh, Grafika&#10;&#10;Obsah vygenerovaný umělou inteligencí může být nesprávný.">
            <a:extLst>
              <a:ext uri="{FF2B5EF4-FFF2-40B4-BE49-F238E27FC236}">
                <a16:creationId xmlns:a16="http://schemas.microsoft.com/office/drawing/2014/main" id="{E5ACB784-6EC1-40F4-EED0-EF6337E244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86" y="3190013"/>
            <a:ext cx="1756800" cy="1756800"/>
          </a:xfrm>
          <a:prstGeom prst="rect">
            <a:avLst/>
          </a:prstGeom>
        </p:spPr>
      </p:pic>
      <p:pic>
        <p:nvPicPr>
          <p:cNvPr id="30" name="Obrázek 29" descr="Obsah obrázku kruh, žlutá&#10;&#10;Obsah vygenerovaný umělou inteligencí může být nesprávný.">
            <a:extLst>
              <a:ext uri="{FF2B5EF4-FFF2-40B4-BE49-F238E27FC236}">
                <a16:creationId xmlns:a16="http://schemas.microsoft.com/office/drawing/2014/main" id="{92CFD970-A175-BA27-2224-68483CB79D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199" y="3203799"/>
            <a:ext cx="1756800" cy="1756800"/>
          </a:xfrm>
          <a:prstGeom prst="rect">
            <a:avLst/>
          </a:prstGeom>
        </p:spPr>
      </p:pic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46E2B5BA-A06E-8CD3-4BDB-163CA2BB7AB4}"/>
              </a:ext>
            </a:extLst>
          </p:cNvPr>
          <p:cNvSpPr txBox="1">
            <a:spLocks/>
          </p:cNvSpPr>
          <p:nvPr/>
        </p:nvSpPr>
        <p:spPr>
          <a:xfrm>
            <a:off x="1113991" y="4047371"/>
            <a:ext cx="1593843" cy="3009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100"/>
              </a:lnSpc>
              <a:buNone/>
            </a:pPr>
            <a:r>
              <a:rPr lang="cs-CZ" altLang="cs-CZ" sz="4000" b="1" dirty="0">
                <a:solidFill>
                  <a:srgbClr val="002060"/>
                </a:solidFill>
                <a:latin typeface="Arial" panose="020B0604020202020204" pitchFamily="34" charset="0"/>
              </a:rPr>
              <a:t>100</a:t>
            </a:r>
            <a:r>
              <a:rPr lang="cs-CZ" altLang="cs-CZ" sz="3000" b="1" dirty="0">
                <a:solidFill>
                  <a:srgbClr val="002060"/>
                </a:solidFill>
                <a:latin typeface="Arial" panose="020B0604020202020204" pitchFamily="34" charset="0"/>
              </a:rPr>
              <a:t>%</a:t>
            </a:r>
          </a:p>
        </p:txBody>
      </p:sp>
      <p:sp>
        <p:nvSpPr>
          <p:cNvPr id="31" name="Zástupný obsah 2">
            <a:extLst>
              <a:ext uri="{FF2B5EF4-FFF2-40B4-BE49-F238E27FC236}">
                <a16:creationId xmlns:a16="http://schemas.microsoft.com/office/drawing/2014/main" id="{7DE8A050-1D38-2D2C-6C37-006387934B18}"/>
              </a:ext>
            </a:extLst>
          </p:cNvPr>
          <p:cNvSpPr txBox="1">
            <a:spLocks/>
          </p:cNvSpPr>
          <p:nvPr/>
        </p:nvSpPr>
        <p:spPr>
          <a:xfrm>
            <a:off x="3828816" y="4047371"/>
            <a:ext cx="1593843" cy="3009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100"/>
              </a:lnSpc>
              <a:buNone/>
            </a:pPr>
            <a:r>
              <a:rPr lang="cs-CZ" altLang="cs-CZ" sz="4000" b="1" dirty="0">
                <a:solidFill>
                  <a:srgbClr val="002060"/>
                </a:solidFill>
                <a:latin typeface="Arial" panose="020B0604020202020204" pitchFamily="34" charset="0"/>
              </a:rPr>
              <a:t>75</a:t>
            </a:r>
            <a:r>
              <a:rPr lang="cs-CZ" altLang="cs-CZ" sz="3000" b="1" dirty="0">
                <a:solidFill>
                  <a:srgbClr val="002060"/>
                </a:solidFill>
                <a:latin typeface="Arial" panose="020B0604020202020204" pitchFamily="34" charset="0"/>
              </a:rPr>
              <a:t>%</a:t>
            </a:r>
          </a:p>
        </p:txBody>
      </p:sp>
      <p:sp>
        <p:nvSpPr>
          <p:cNvPr id="32" name="Zástupný obsah 2">
            <a:extLst>
              <a:ext uri="{FF2B5EF4-FFF2-40B4-BE49-F238E27FC236}">
                <a16:creationId xmlns:a16="http://schemas.microsoft.com/office/drawing/2014/main" id="{51F994C0-6062-B279-C301-D43B613CF9E0}"/>
              </a:ext>
            </a:extLst>
          </p:cNvPr>
          <p:cNvSpPr txBox="1">
            <a:spLocks/>
          </p:cNvSpPr>
          <p:nvPr/>
        </p:nvSpPr>
        <p:spPr>
          <a:xfrm>
            <a:off x="6379736" y="4047371"/>
            <a:ext cx="1593843" cy="3009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100"/>
              </a:lnSpc>
              <a:buNone/>
            </a:pPr>
            <a:r>
              <a:rPr lang="cs-CZ" altLang="cs-CZ" sz="4000" b="1" dirty="0">
                <a:solidFill>
                  <a:srgbClr val="002060"/>
                </a:solidFill>
                <a:latin typeface="Arial" panose="020B0604020202020204" pitchFamily="34" charset="0"/>
              </a:rPr>
              <a:t>45</a:t>
            </a:r>
            <a:r>
              <a:rPr lang="cs-CZ" altLang="cs-CZ" sz="3000" b="1" dirty="0">
                <a:solidFill>
                  <a:srgbClr val="002060"/>
                </a:solidFill>
                <a:latin typeface="Arial" panose="020B0604020202020204" pitchFamily="34" charset="0"/>
              </a:rPr>
              <a:t>%</a:t>
            </a:r>
          </a:p>
        </p:txBody>
      </p:sp>
      <p:sp>
        <p:nvSpPr>
          <p:cNvPr id="33" name="Zástupný obsah 2">
            <a:extLst>
              <a:ext uri="{FF2B5EF4-FFF2-40B4-BE49-F238E27FC236}">
                <a16:creationId xmlns:a16="http://schemas.microsoft.com/office/drawing/2014/main" id="{C68F7858-8B83-35BA-D0A6-F8F0761683EB}"/>
              </a:ext>
            </a:extLst>
          </p:cNvPr>
          <p:cNvSpPr txBox="1">
            <a:spLocks/>
          </p:cNvSpPr>
          <p:nvPr/>
        </p:nvSpPr>
        <p:spPr>
          <a:xfrm>
            <a:off x="8855313" y="4051399"/>
            <a:ext cx="1593843" cy="3009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100"/>
              </a:lnSpc>
              <a:buNone/>
            </a:pPr>
            <a:r>
              <a:rPr lang="cs-CZ" altLang="cs-CZ" sz="4000" b="1" dirty="0">
                <a:solidFill>
                  <a:srgbClr val="002060"/>
                </a:solidFill>
                <a:latin typeface="Arial" panose="020B0604020202020204" pitchFamily="34" charset="0"/>
              </a:rPr>
              <a:t>67</a:t>
            </a:r>
            <a:r>
              <a:rPr lang="cs-CZ" altLang="cs-CZ" sz="3000" b="1" dirty="0">
                <a:solidFill>
                  <a:srgbClr val="002060"/>
                </a:solidFill>
                <a:latin typeface="Arial" panose="020B0604020202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647589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F831352-7587-0F33-9DEE-48B763D89D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18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A5D553C6-8C37-A12D-2940-CABCC399BE8B}"/>
              </a:ext>
            </a:extLst>
          </p:cNvPr>
          <p:cNvSpPr txBox="1">
            <a:spLocks/>
          </p:cNvSpPr>
          <p:nvPr/>
        </p:nvSpPr>
        <p:spPr>
          <a:xfrm>
            <a:off x="648000" y="360000"/>
            <a:ext cx="4749391" cy="179020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400" b="1" u="sng" dirty="0">
                <a:solidFill>
                  <a:srgbClr val="F8C2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br>
              <a:rPr lang="cs-CZ" sz="4400" b="1" u="sng" dirty="0">
                <a:solidFill>
                  <a:srgbClr val="F8C2B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1700" b="1" dirty="0">
                <a:solidFill>
                  <a:srgbClr val="F8C2B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800" b="1" dirty="0" err="1">
                <a:solidFill>
                  <a:srgbClr val="F8C2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Platformová</a:t>
            </a:r>
            <a:r>
              <a:rPr lang="pt-BR" sz="3800" b="1" dirty="0">
                <a:solidFill>
                  <a:srgbClr val="F8C2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3800" b="1" dirty="0">
              <a:solidFill>
                <a:srgbClr val="F8C2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sz="3800" b="1" dirty="0">
                <a:solidFill>
                  <a:srgbClr val="F8C2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326DAF-0CB6-3934-5159-4B9AA4E47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568983"/>
            <a:ext cx="6805709" cy="4062061"/>
          </a:xfrm>
        </p:spPr>
        <p:txBody>
          <a:bodyPr>
            <a:normAutofit lnSpcReduction="10000"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Právní úprava práce vykonávané </a:t>
            </a:r>
            <a:br>
              <a:rPr lang="cs-CZ" sz="2400" b="1" dirty="0">
                <a:solidFill>
                  <a:schemeClr val="bg1"/>
                </a:solidFill>
              </a:rPr>
            </a:br>
            <a:r>
              <a:rPr lang="cs-CZ" sz="2400" b="1" dirty="0">
                <a:solidFill>
                  <a:schemeClr val="bg1"/>
                </a:solidFill>
              </a:rPr>
              <a:t>prostřednictvím digitálních aplikací </a:t>
            </a:r>
            <a:br>
              <a:rPr lang="cs-CZ" sz="2400" b="1" dirty="0">
                <a:solidFill>
                  <a:schemeClr val="bg1"/>
                </a:solidFill>
              </a:rPr>
            </a:br>
            <a:r>
              <a:rPr lang="cs-CZ" sz="2400" b="1" dirty="0">
                <a:solidFill>
                  <a:schemeClr val="bg1"/>
                </a:solidFill>
              </a:rPr>
              <a:t>a platforem</a:t>
            </a:r>
            <a:r>
              <a:rPr lang="cs-CZ" sz="2400" dirty="0">
                <a:solidFill>
                  <a:schemeClr val="bg1"/>
                </a:solidFill>
              </a:rPr>
              <a:t> (např. rozvoz jídla nebo </a:t>
            </a:r>
            <a:br>
              <a:rPr lang="cs-CZ" sz="2400" dirty="0">
                <a:solidFill>
                  <a:schemeClr val="bg1"/>
                </a:solidFill>
              </a:rPr>
            </a:br>
            <a:r>
              <a:rPr lang="cs-CZ" sz="2400" dirty="0">
                <a:solidFill>
                  <a:schemeClr val="bg1"/>
                </a:solidFill>
              </a:rPr>
              <a:t>přeprava osob).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Minimalistická transpozice</a:t>
            </a:r>
            <a:r>
              <a:rPr lang="cs-CZ" sz="2400" dirty="0">
                <a:solidFill>
                  <a:schemeClr val="bg1"/>
                </a:solidFill>
              </a:rPr>
              <a:t> – zavádíme pouze </a:t>
            </a:r>
            <a:br>
              <a:rPr lang="cs-CZ" sz="2400" dirty="0">
                <a:solidFill>
                  <a:schemeClr val="bg1"/>
                </a:solidFill>
              </a:rPr>
            </a:br>
            <a:r>
              <a:rPr lang="cs-CZ" sz="2400" dirty="0">
                <a:solidFill>
                  <a:schemeClr val="bg1"/>
                </a:solidFill>
              </a:rPr>
              <a:t>pravidla nezbytná k naplnění evropského práva.</a:t>
            </a:r>
          </a:p>
          <a:p>
            <a:r>
              <a:rPr lang="cs-CZ" sz="2400" b="1" dirty="0">
                <a:solidFill>
                  <a:srgbClr val="F8C2B9"/>
                </a:solidFill>
              </a:rPr>
              <a:t>Cíle</a:t>
            </a:r>
            <a:endParaRPr lang="cs-CZ" sz="2400" dirty="0">
              <a:solidFill>
                <a:srgbClr val="F8C2B9"/>
              </a:solidFill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Zlepšit </a:t>
            </a:r>
            <a:r>
              <a:rPr lang="cs-CZ" b="1" dirty="0">
                <a:solidFill>
                  <a:schemeClr val="bg1"/>
                </a:solidFill>
              </a:rPr>
              <a:t>pracovní podmínky </a:t>
            </a:r>
            <a:r>
              <a:rPr lang="cs-CZ" dirty="0" err="1">
                <a:solidFill>
                  <a:schemeClr val="bg1"/>
                </a:solidFill>
              </a:rPr>
              <a:t>platformových</a:t>
            </a:r>
            <a:r>
              <a:rPr lang="cs-CZ" dirty="0">
                <a:solidFill>
                  <a:schemeClr val="bg1"/>
                </a:solidFill>
              </a:rPr>
              <a:t> 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pracovníků.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Nastavit </a:t>
            </a:r>
            <a:r>
              <a:rPr lang="cs-CZ" b="1" dirty="0">
                <a:solidFill>
                  <a:schemeClr val="bg1"/>
                </a:solidFill>
              </a:rPr>
              <a:t>transparentní pravidla </a:t>
            </a:r>
            <a:r>
              <a:rPr lang="cs-CZ" dirty="0">
                <a:solidFill>
                  <a:schemeClr val="bg1"/>
                </a:solidFill>
              </a:rPr>
              <a:t>fungování 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digitálních platforem.</a:t>
            </a:r>
          </a:p>
        </p:txBody>
      </p:sp>
      <p:pic>
        <p:nvPicPr>
          <p:cNvPr id="9" name="Obrázek 8" descr="Obsah obrázku Grafika, symbol, grafický design, klipart&#10;&#10;Obsah vygenerovaný umělou inteligencí může být nesprávný.">
            <a:extLst>
              <a:ext uri="{FF2B5EF4-FFF2-40B4-BE49-F238E27FC236}">
                <a16:creationId xmlns:a16="http://schemas.microsoft.com/office/drawing/2014/main" id="{BAA01B6F-B9D9-CB89-78E3-C08AACC9E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357" y="0"/>
            <a:ext cx="563218" cy="1126435"/>
          </a:xfrm>
          <a:prstGeom prst="rect">
            <a:avLst/>
          </a:prstGeom>
        </p:spPr>
      </p:pic>
      <p:sp>
        <p:nvSpPr>
          <p:cNvPr id="10" name="Zástupný symbol pro číslo snímku 3">
            <a:extLst>
              <a:ext uri="{FF2B5EF4-FFF2-40B4-BE49-F238E27FC236}">
                <a16:creationId xmlns:a16="http://schemas.microsoft.com/office/drawing/2014/main" id="{8360CB4C-DC92-2950-FFF2-274BF47C2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5200" y="6300000"/>
            <a:ext cx="2743200" cy="365125"/>
          </a:xfrm>
        </p:spPr>
        <p:txBody>
          <a:bodyPr/>
          <a:lstStyle/>
          <a:p>
            <a:fld id="{1CF5A12E-3DFE-4C3E-9036-7893F29C52C1}" type="slidenum">
              <a:rPr lang="cs-CZ" smtClean="0">
                <a:solidFill>
                  <a:schemeClr val="bg1"/>
                </a:solidFill>
              </a:rPr>
              <a:t>6</a:t>
            </a:fld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2" name="Obrázek 11" descr="Obsah obrázku Mobilní telefon, snímek obrazovky, přístroj, osoba&#10;&#10;Obsah vygenerovaný umělou inteligencí může být nesprávný.">
            <a:extLst>
              <a:ext uri="{FF2B5EF4-FFF2-40B4-BE49-F238E27FC236}">
                <a16:creationId xmlns:a16="http://schemas.microsoft.com/office/drawing/2014/main" id="{976F99C9-3C07-4580-3445-8192690C2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46" y="0"/>
            <a:ext cx="5232654" cy="6858000"/>
          </a:xfrm>
          <a:prstGeom prst="rect">
            <a:avLst/>
          </a:prstGeom>
        </p:spPr>
      </p:pic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707B3568-3571-48A7-1F91-36C1CC31C572}"/>
              </a:ext>
            </a:extLst>
          </p:cNvPr>
          <p:cNvSpPr txBox="1">
            <a:spLocks/>
          </p:cNvSpPr>
          <p:nvPr/>
        </p:nvSpPr>
        <p:spPr>
          <a:xfrm>
            <a:off x="687806" y="6428625"/>
            <a:ext cx="2867293" cy="287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dirty="0">
                <a:solidFill>
                  <a:srgbClr val="9EC8E9"/>
                </a:solidFill>
              </a:rPr>
              <a:t>Ministerstvo práce a sociálních věcí</a:t>
            </a:r>
          </a:p>
        </p:txBody>
      </p:sp>
    </p:spTree>
    <p:extLst>
      <p:ext uri="{BB962C8B-B14F-4D97-AF65-F5344CB8AC3E}">
        <p14:creationId xmlns:p14="http://schemas.microsoft.com/office/powerpoint/2010/main" val="1376121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D8B4C18-FAB9-8733-AEF1-5D23F241C8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18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Obsah obrázku snímek obrazovky, Obdélník, cedule, design&#10;&#10;Obsah vygenerovaný umělou inteligencí může být nesprávný.">
            <a:extLst>
              <a:ext uri="{FF2B5EF4-FFF2-40B4-BE49-F238E27FC236}">
                <a16:creationId xmlns:a16="http://schemas.microsoft.com/office/drawing/2014/main" id="{B944F24E-D37D-21E5-D7AC-F8EFD59519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946" y="0"/>
            <a:ext cx="6147054" cy="685800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9197FF94-9DBA-3398-EE45-B8010CA2772B}"/>
              </a:ext>
            </a:extLst>
          </p:cNvPr>
          <p:cNvSpPr txBox="1">
            <a:spLocks/>
          </p:cNvSpPr>
          <p:nvPr/>
        </p:nvSpPr>
        <p:spPr>
          <a:xfrm>
            <a:off x="649100" y="185666"/>
            <a:ext cx="4749391" cy="143936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400" b="1" u="sng" dirty="0">
                <a:solidFill>
                  <a:srgbClr val="F8C2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br>
              <a:rPr lang="cs-CZ" sz="4400" b="1" u="sng" dirty="0">
                <a:solidFill>
                  <a:srgbClr val="F8C2B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1700" b="1" dirty="0">
                <a:solidFill>
                  <a:srgbClr val="F8C2B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800" b="1" dirty="0">
                <a:solidFill>
                  <a:srgbClr val="F8C2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opatření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A5204D-49D7-3E96-C940-06D1106D8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Vyvratitelná domněnka pracovního vztahu</a:t>
            </a:r>
            <a:r>
              <a:rPr lang="cs-CZ" sz="2400" dirty="0">
                <a:solidFill>
                  <a:schemeClr val="bg1"/>
                </a:solidFill>
              </a:rPr>
              <a:t> při naplnění znaků závislé práce.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Transparentnost algoritmického řízení práce</a:t>
            </a:r>
            <a:r>
              <a:rPr lang="cs-CZ" sz="2400" dirty="0">
                <a:solidFill>
                  <a:schemeClr val="bg1"/>
                </a:solidFill>
              </a:rPr>
              <a:t> a lidský dohled.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Více informací o </a:t>
            </a:r>
            <a:r>
              <a:rPr lang="cs-CZ" sz="2400" b="1" dirty="0" err="1">
                <a:solidFill>
                  <a:schemeClr val="bg1"/>
                </a:solidFill>
              </a:rPr>
              <a:t>platformové</a:t>
            </a:r>
            <a:r>
              <a:rPr lang="cs-CZ" sz="2400" b="1" dirty="0">
                <a:solidFill>
                  <a:schemeClr val="bg1"/>
                </a:solidFill>
              </a:rPr>
              <a:t> práci</a:t>
            </a:r>
            <a:r>
              <a:rPr lang="cs-CZ" sz="2400" dirty="0">
                <a:solidFill>
                  <a:schemeClr val="bg1"/>
                </a:solidFill>
              </a:rPr>
              <a:t> pro veřejnou správu a zástupce zaměstnanců.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Upřesnění definice závislé práce</a:t>
            </a:r>
            <a:r>
              <a:rPr lang="cs-CZ" sz="2400" dirty="0">
                <a:solidFill>
                  <a:schemeClr val="bg1"/>
                </a:solidFill>
              </a:rPr>
              <a:t> v zákoníku práce.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Redefinice nelegální práce</a:t>
            </a:r>
            <a:r>
              <a:rPr lang="cs-CZ" sz="2400" dirty="0">
                <a:solidFill>
                  <a:schemeClr val="bg1"/>
                </a:solidFill>
              </a:rPr>
              <a:t> a nevyvratitelná domněnka pracovního poměru bez smlouvy.</a:t>
            </a:r>
          </a:p>
        </p:txBody>
      </p:sp>
      <p:pic>
        <p:nvPicPr>
          <p:cNvPr id="8" name="Obrázek 7" descr="Obsah obrázku Grafika, symbol, grafický design, klipart&#10;&#10;Obsah vygenerovaný umělou inteligencí může být nesprávný.">
            <a:extLst>
              <a:ext uri="{FF2B5EF4-FFF2-40B4-BE49-F238E27FC236}">
                <a16:creationId xmlns:a16="http://schemas.microsoft.com/office/drawing/2014/main" id="{BD1A7D74-777A-6916-81A4-D049324BA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357" y="0"/>
            <a:ext cx="563218" cy="1126435"/>
          </a:xfrm>
          <a:prstGeom prst="rect">
            <a:avLst/>
          </a:prstGeom>
        </p:spPr>
      </p:pic>
      <p:sp>
        <p:nvSpPr>
          <p:cNvPr id="9" name="Zástupný symbol pro číslo snímku 3">
            <a:extLst>
              <a:ext uri="{FF2B5EF4-FFF2-40B4-BE49-F238E27FC236}">
                <a16:creationId xmlns:a16="http://schemas.microsoft.com/office/drawing/2014/main" id="{FBFF8561-8ED6-3FCB-C0FE-5A038940D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5200" y="6300000"/>
            <a:ext cx="2743200" cy="365125"/>
          </a:xfrm>
        </p:spPr>
        <p:txBody>
          <a:bodyPr/>
          <a:lstStyle/>
          <a:p>
            <a:fld id="{1CF5A12E-3DFE-4C3E-9036-7893F29C52C1}" type="slidenum">
              <a:rPr lang="cs-CZ" smtClean="0">
                <a:solidFill>
                  <a:schemeClr val="bg1"/>
                </a:solidFill>
              </a:rPr>
              <a:t>7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37930919-5EB8-B988-3243-7BF82FE73498}"/>
              </a:ext>
            </a:extLst>
          </p:cNvPr>
          <p:cNvSpPr txBox="1">
            <a:spLocks/>
          </p:cNvSpPr>
          <p:nvPr/>
        </p:nvSpPr>
        <p:spPr>
          <a:xfrm>
            <a:off x="687806" y="6428625"/>
            <a:ext cx="2867293" cy="287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dirty="0">
                <a:solidFill>
                  <a:srgbClr val="9EC8E9"/>
                </a:solidFill>
              </a:rPr>
              <a:t>Ministerstvo práce a sociálních věcí</a:t>
            </a:r>
          </a:p>
        </p:txBody>
      </p:sp>
    </p:spTree>
    <p:extLst>
      <p:ext uri="{BB962C8B-B14F-4D97-AF65-F5344CB8AC3E}">
        <p14:creationId xmlns:p14="http://schemas.microsoft.com/office/powerpoint/2010/main" val="2261679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E40A12E-BE3A-77B9-7078-46AC2CC2D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5200" y="6300000"/>
            <a:ext cx="2743200" cy="365125"/>
          </a:xfrm>
        </p:spPr>
        <p:txBody>
          <a:bodyPr/>
          <a:lstStyle/>
          <a:p>
            <a:fld id="{1CF5A12E-3DFE-4C3E-9036-7893F29C52C1}" type="slidenum">
              <a:rPr lang="cs-CZ" smtClean="0">
                <a:solidFill>
                  <a:schemeClr val="bg1"/>
                </a:solidFill>
              </a:rPr>
              <a:t>8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92258DF7-2EDE-9EF3-01EC-E81A70923B9F}"/>
              </a:ext>
            </a:extLst>
          </p:cNvPr>
          <p:cNvSpPr txBox="1">
            <a:spLocks/>
          </p:cNvSpPr>
          <p:nvPr/>
        </p:nvSpPr>
        <p:spPr>
          <a:xfrm>
            <a:off x="687806" y="6428625"/>
            <a:ext cx="2867293" cy="287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dirty="0">
                <a:solidFill>
                  <a:srgbClr val="002060"/>
                </a:solidFill>
              </a:rPr>
              <a:t>Ministerstvo práce a sociálních věcí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03C70927-FB27-107A-0EB4-2744D6F6551C}"/>
              </a:ext>
            </a:extLst>
          </p:cNvPr>
          <p:cNvSpPr txBox="1">
            <a:spLocks/>
          </p:cNvSpPr>
          <p:nvPr/>
        </p:nvSpPr>
        <p:spPr>
          <a:xfrm>
            <a:off x="648000" y="1370205"/>
            <a:ext cx="9981900" cy="1017616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000"/>
              </a:lnSpc>
            </a:pPr>
            <a:r>
              <a:rPr lang="pt-BR" sz="4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Zaměstnavatelé</a:t>
            </a:r>
            <a:r>
              <a:rPr lang="cs-CZ" sz="4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cs-CZ" sz="4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rovné odměňování řešíme</a:t>
            </a:r>
            <a:endParaRPr lang="cs-CZ" sz="3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956CD1A9-C754-DCBA-3E0E-BDC3B2671E94}"/>
              </a:ext>
            </a:extLst>
          </p:cNvPr>
          <p:cNvSpPr txBox="1">
            <a:spLocks/>
          </p:cNvSpPr>
          <p:nvPr/>
        </p:nvSpPr>
        <p:spPr>
          <a:xfrm>
            <a:off x="720000" y="2579203"/>
            <a:ext cx="10515600" cy="357848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Rovné odměňování a obecně podpora žen, lidí na počátku i ke konci pracovní kariéry patří mezi priority každého zodpovědného zaměstnavatele. </a:t>
            </a:r>
          </a:p>
          <a:p>
            <a:r>
              <a:rPr lang="cs-CZ" sz="2400" dirty="0"/>
              <a:t>Nedostatek pracovních sil znamená, že si naše lidi předcházíme – rostou reálné mzdy, usilujeme o prostor pro větší nabídku zaměstnaneckých benefitů. </a:t>
            </a:r>
          </a:p>
          <a:p>
            <a:r>
              <a:rPr lang="cs-CZ" sz="2400" dirty="0"/>
              <a:t>Rozšiřujeme nabídku zkrácených úvazků i podporujeme rychlejší návrat z rodičovské dovolené. </a:t>
            </a:r>
          </a:p>
          <a:p>
            <a:r>
              <a:rPr lang="cs-CZ" sz="2400" dirty="0" err="1"/>
              <a:t>Pay</a:t>
            </a:r>
            <a:r>
              <a:rPr lang="cs-CZ" sz="2400" dirty="0"/>
              <a:t> gap v Česku je výrazně nižší, než uvádí špatně měřená data. Podle analýzy expertů z </a:t>
            </a:r>
            <a:r>
              <a:rPr lang="cs-CZ" sz="2400" dirty="0" err="1"/>
              <a:t>Comp&amp;Ben</a:t>
            </a:r>
            <a:r>
              <a:rPr lang="cs-CZ" sz="2400" dirty="0"/>
              <a:t> Asociace, kteří srovnávali mzdová data podle mzdových tříd reprezentujících "stejnou práci", </a:t>
            </a:r>
            <a:r>
              <a:rPr lang="en-US" sz="2400" dirty="0"/>
              <a:t>j</a:t>
            </a:r>
            <a:r>
              <a:rPr lang="cs-CZ" sz="2400" dirty="0"/>
              <a:t>e rozdíl v odměňování pouze 3,4 %.</a:t>
            </a:r>
          </a:p>
          <a:p>
            <a:endParaRPr lang="cs-CZ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" name="Obrázek 13" descr="Trade and Tourism Union of the Czech Republic.&#10;&#10;Obsah generovaný pomocí AI může být nesprávný.">
            <a:extLst>
              <a:ext uri="{FF2B5EF4-FFF2-40B4-BE49-F238E27FC236}">
                <a16:creationId xmlns:a16="http://schemas.microsoft.com/office/drawing/2014/main" id="{7EA7F0B8-CD64-04D9-4586-4C5079B6E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127" y="134862"/>
            <a:ext cx="1509064" cy="626261"/>
          </a:xfrm>
          <a:prstGeom prst="rect">
            <a:avLst/>
          </a:prstGeom>
        </p:spPr>
      </p:pic>
      <p:pic>
        <p:nvPicPr>
          <p:cNvPr id="15" name="Obrázek 14" descr="The image displays the logo of the Association of Personal Insurers of the Czech Republic.&#10;&#10;Obsah generovaný pomocí AI může být nesprávný.">
            <a:extLst>
              <a:ext uri="{FF2B5EF4-FFF2-40B4-BE49-F238E27FC236}">
                <a16:creationId xmlns:a16="http://schemas.microsoft.com/office/drawing/2014/main" id="{DD5FFD6E-818C-06C3-1E11-FCB03540F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06" y="192532"/>
            <a:ext cx="2318162" cy="498404"/>
          </a:xfrm>
          <a:prstGeom prst="rect">
            <a:avLst/>
          </a:prstGeom>
        </p:spPr>
      </p:pic>
      <p:pic>
        <p:nvPicPr>
          <p:cNvPr id="16" name="Obrázek 15" descr="SVAZ PRￅﾮMYSLU A DOPRAVY&#10;&#10;Obsah generovaný pomocí AI může být nesprávný.">
            <a:extLst>
              <a:ext uri="{FF2B5EF4-FFF2-40B4-BE49-F238E27FC236}">
                <a16:creationId xmlns:a16="http://schemas.microsoft.com/office/drawing/2014/main" id="{E9D07B0A-8638-2C23-C44C-86CE3BDB6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6648" y="114690"/>
            <a:ext cx="1866964" cy="676775"/>
          </a:xfrm>
          <a:prstGeom prst="rect">
            <a:avLst/>
          </a:prstGeom>
        </p:spPr>
      </p:pic>
      <p:pic>
        <p:nvPicPr>
          <p:cNvPr id="17" name="Picture 2" descr="Logo ke stažení - Hospodářská Komora">
            <a:extLst>
              <a:ext uri="{FF2B5EF4-FFF2-40B4-BE49-F238E27FC236}">
                <a16:creationId xmlns:a16="http://schemas.microsoft.com/office/drawing/2014/main" id="{0BC12D3B-33C5-6B6A-3AE0-9C4C0B5E7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412" y="161612"/>
            <a:ext cx="2006903" cy="56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277DAD24-1C0A-6975-5009-AD57908DBC95}"/>
              </a:ext>
            </a:extLst>
          </p:cNvPr>
          <p:cNvCxnSpPr>
            <a:cxnSpLocks/>
          </p:cNvCxnSpPr>
          <p:nvPr/>
        </p:nvCxnSpPr>
        <p:spPr>
          <a:xfrm>
            <a:off x="720000" y="920978"/>
            <a:ext cx="10686976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187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9DF07798-2F8B-9D33-F4BA-BCC4C3145FB1}"/>
              </a:ext>
            </a:extLst>
          </p:cNvPr>
          <p:cNvSpPr txBox="1">
            <a:spLocks/>
          </p:cNvSpPr>
          <p:nvPr/>
        </p:nvSpPr>
        <p:spPr>
          <a:xfrm>
            <a:off x="648000" y="1140782"/>
            <a:ext cx="10308551" cy="682866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Pracovníci</a:t>
            </a:r>
            <a:r>
              <a:rPr lang="cs-CZ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digitálních platforem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1F54D18C-2940-7D6E-F82F-DC99CAA059C2}"/>
              </a:ext>
            </a:extLst>
          </p:cNvPr>
          <p:cNvSpPr txBox="1">
            <a:spLocks/>
          </p:cNvSpPr>
          <p:nvPr/>
        </p:nvSpPr>
        <p:spPr>
          <a:xfrm>
            <a:off x="720000" y="1960367"/>
            <a:ext cx="10515600" cy="42165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300" dirty="0"/>
              <a:t>Přes různé platformy </a:t>
            </a:r>
            <a:r>
              <a:rPr lang="cs-CZ" sz="2300" dirty="0">
                <a:ea typeface="+mn-lt"/>
                <a:cs typeface="+mn-lt"/>
              </a:rPr>
              <a:t>dnes v Česku pracují stovky tisíc lidí.</a:t>
            </a:r>
          </a:p>
          <a:p>
            <a:r>
              <a:rPr lang="cs-CZ" sz="2300" dirty="0">
                <a:ea typeface="+mn-lt"/>
                <a:cs typeface="+mn-lt"/>
              </a:rPr>
              <a:t>Pro většinu jde jen o flexibilní přivýdělek vedle zaměstnání nebo studia – flexibilitu jako hlavní výhodu uvádí ≈ 90 % pracovníků.</a:t>
            </a:r>
          </a:p>
          <a:p>
            <a:r>
              <a:rPr lang="cs-CZ" sz="2300" dirty="0" err="1">
                <a:ea typeface="+mn-lt"/>
                <a:cs typeface="+mn-lt"/>
              </a:rPr>
              <a:t>Platformová</a:t>
            </a:r>
            <a:r>
              <a:rPr lang="cs-CZ" sz="2300" dirty="0">
                <a:ea typeface="+mn-lt"/>
                <a:cs typeface="+mn-lt"/>
              </a:rPr>
              <a:t> ekonomika je široká: od kurýrů a řidičů po služby v marketingu, průzkumy veřejného mínění, IT či zdravotnictví.</a:t>
            </a:r>
          </a:p>
          <a:p>
            <a:r>
              <a:rPr lang="cs-CZ" sz="2300" dirty="0">
                <a:ea typeface="+mn-lt"/>
                <a:cs typeface="+mn-lt"/>
              </a:rPr>
              <a:t>Transpozice směrnice zachová flexibilitu práce – lidé si dál vybírají kdy, kde a pro koho pracují.</a:t>
            </a:r>
          </a:p>
          <a:p>
            <a:r>
              <a:rPr lang="cs-CZ" sz="2300" dirty="0">
                <a:ea typeface="+mn-lt"/>
                <a:cs typeface="+mn-lt"/>
              </a:rPr>
              <a:t>Přinese více transparentnosti v algoritmech a jejich lidskou kontrolu = skutečné zlepšení podmínek.</a:t>
            </a:r>
          </a:p>
          <a:p>
            <a:r>
              <a:rPr lang="cs-CZ" sz="2300" dirty="0"/>
              <a:t>Platformy jsou připraveny nabízet další výhody pro své pracovníky, pokud jim to zákon umožní. </a:t>
            </a:r>
          </a:p>
        </p:txBody>
      </p:sp>
      <p:sp>
        <p:nvSpPr>
          <p:cNvPr id="7" name="Zástupný symbol pro číslo snímku 3">
            <a:extLst>
              <a:ext uri="{FF2B5EF4-FFF2-40B4-BE49-F238E27FC236}">
                <a16:creationId xmlns:a16="http://schemas.microsoft.com/office/drawing/2014/main" id="{BC18BF18-7214-B883-CF95-51B97C5B4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5200" y="6300000"/>
            <a:ext cx="2743200" cy="365125"/>
          </a:xfrm>
        </p:spPr>
        <p:txBody>
          <a:bodyPr/>
          <a:lstStyle/>
          <a:p>
            <a:fld id="{1CF5A12E-3DFE-4C3E-9036-7893F29C52C1}" type="slidenum">
              <a:rPr lang="cs-CZ" smtClean="0">
                <a:solidFill>
                  <a:schemeClr val="bg1"/>
                </a:solidFill>
              </a:rPr>
              <a:t>9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0418EF8E-60E2-2F2B-67D6-3D42670FC1F1}"/>
              </a:ext>
            </a:extLst>
          </p:cNvPr>
          <p:cNvSpPr txBox="1">
            <a:spLocks/>
          </p:cNvSpPr>
          <p:nvPr/>
        </p:nvSpPr>
        <p:spPr>
          <a:xfrm>
            <a:off x="687806" y="6428625"/>
            <a:ext cx="2867293" cy="287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dirty="0">
                <a:solidFill>
                  <a:srgbClr val="002060"/>
                </a:solidFill>
              </a:rPr>
              <a:t>Ministerstvo práce a sociálních věcí</a:t>
            </a:r>
          </a:p>
        </p:txBody>
      </p:sp>
      <p:pic>
        <p:nvPicPr>
          <p:cNvPr id="10" name="Obrázek 9" descr="Trade and Tourism Union of the Czech Republic.&#10;&#10;Obsah generovaný pomocí AI může být nesprávný.">
            <a:extLst>
              <a:ext uri="{FF2B5EF4-FFF2-40B4-BE49-F238E27FC236}">
                <a16:creationId xmlns:a16="http://schemas.microsoft.com/office/drawing/2014/main" id="{E8594B22-696E-C9CF-5D05-18D76CC41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127" y="134862"/>
            <a:ext cx="1509064" cy="626261"/>
          </a:xfrm>
          <a:prstGeom prst="rect">
            <a:avLst/>
          </a:prstGeom>
        </p:spPr>
      </p:pic>
      <p:pic>
        <p:nvPicPr>
          <p:cNvPr id="11" name="Obrázek 10" descr="The image displays the logo of the Association of Personal Insurers of the Czech Republic.&#10;&#10;Obsah generovaný pomocí AI může být nesprávný.">
            <a:extLst>
              <a:ext uri="{FF2B5EF4-FFF2-40B4-BE49-F238E27FC236}">
                <a16:creationId xmlns:a16="http://schemas.microsoft.com/office/drawing/2014/main" id="{088EEC35-698A-2409-0943-2C6BFF978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06" y="192532"/>
            <a:ext cx="2318162" cy="498404"/>
          </a:xfrm>
          <a:prstGeom prst="rect">
            <a:avLst/>
          </a:prstGeom>
        </p:spPr>
      </p:pic>
      <p:pic>
        <p:nvPicPr>
          <p:cNvPr id="12" name="Obrázek 11" descr="SVAZ PRￅﾮMYSLU A DOPRAVY&#10;&#10;Obsah generovaný pomocí AI může být nesprávný.">
            <a:extLst>
              <a:ext uri="{FF2B5EF4-FFF2-40B4-BE49-F238E27FC236}">
                <a16:creationId xmlns:a16="http://schemas.microsoft.com/office/drawing/2014/main" id="{97357C03-1D83-65BE-322E-F55E51E8C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6648" y="114690"/>
            <a:ext cx="1866964" cy="676775"/>
          </a:xfrm>
          <a:prstGeom prst="rect">
            <a:avLst/>
          </a:prstGeom>
        </p:spPr>
      </p:pic>
      <p:pic>
        <p:nvPicPr>
          <p:cNvPr id="13" name="Picture 2" descr="Logo ke stažení - Hospodářská Komora">
            <a:extLst>
              <a:ext uri="{FF2B5EF4-FFF2-40B4-BE49-F238E27FC236}">
                <a16:creationId xmlns:a16="http://schemas.microsoft.com/office/drawing/2014/main" id="{B6EA710A-0557-0539-F409-8C670DD0D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412" y="161612"/>
            <a:ext cx="2006903" cy="56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3A9C135B-D697-BB17-BF92-A742A6ACD0EA}"/>
              </a:ext>
            </a:extLst>
          </p:cNvPr>
          <p:cNvCxnSpPr>
            <a:cxnSpLocks/>
          </p:cNvCxnSpPr>
          <p:nvPr/>
        </p:nvCxnSpPr>
        <p:spPr>
          <a:xfrm>
            <a:off x="720000" y="920978"/>
            <a:ext cx="10686976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39764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632</Words>
  <Application>Microsoft Office PowerPoint</Application>
  <PresentationFormat>Širokoúhlá obrazovka</PresentationFormat>
  <Paragraphs>90</Paragraphs>
  <Slides>10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Motiv Office</vt:lpstr>
      <vt:lpstr>Transparentní odměňování  a pravidla pro digitální platformy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Transparentní odměňování  a pravidla pro digitální platformy</vt:lpstr>
    </vt:vector>
  </TitlesOfParts>
  <Company>MPSV ČR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Dudáš Michal PhDr. (MPSV)</dc:creator>
  <cp:lastModifiedBy>Vašková Martina (MPSV)</cp:lastModifiedBy>
  <cp:revision>15</cp:revision>
  <dcterms:created xsi:type="dcterms:W3CDTF">2026-03-12T18:07:03Z</dcterms:created>
  <dcterms:modified xsi:type="dcterms:W3CDTF">2026-03-16T08:03:21Z</dcterms:modified>
</cp:coreProperties>
</file>